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2"/>
    <p:sldId id="267" r:id="rId3"/>
    <p:sldId id="268" r:id="rId4"/>
    <p:sldId id="269" r:id="rId5"/>
    <p:sldId id="262" r:id="rId6"/>
    <p:sldId id="270" r:id="rId7"/>
    <p:sldId id="258" r:id="rId8"/>
    <p:sldId id="259" r:id="rId9"/>
    <p:sldId id="271" r:id="rId10"/>
    <p:sldId id="272" r:id="rId11"/>
    <p:sldId id="265" r:id="rId1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1602" y="6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FCFEFD-E83D-4086-9FB7-AFF1C8B85346}" type="datetimeFigureOut">
              <a:rPr lang="en-US" smtClean="0"/>
              <a:t>10/20/2022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650549-E678-4799-9BA7-4D23FCE4CB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7720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10/20/2022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10/20/2022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10/20/2022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stackoverflow.com/a/48970754/4667934" TargetMode="External"/><Relationship Id="rId7" Type="http://schemas.openxmlformats.org/officeDocument/2006/relationships/hyperlink" Target="https://courses.engr.illinois.edu/cs241/sp2012/lectures/23-inside_sem.pdf" TargetMode="External"/><Relationship Id="rId2" Type="http://schemas.openxmlformats.org/officeDocument/2006/relationships/hyperlink" Target="https://superfastpython.com/thread-semaphore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bogotobogo.com/python/Multithread/python_multithreading_Synchronization_Semaphore_Objects_Thread_Pool.php" TargetMode="External"/><Relationship Id="rId5" Type="http://schemas.openxmlformats.org/officeDocument/2006/relationships/hyperlink" Target="https://stackoverflow.com/a/64365795/4667934" TargetMode="External"/><Relationship Id="rId4" Type="http://schemas.openxmlformats.org/officeDocument/2006/relationships/hyperlink" Target="https://www.howtogeek.com/devops/how-to-create-a-semaphore-in-bash/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0E9B2C-C93D-40F5-98B3-9694E1BD006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Building a Mutex with Python is easy – let’s try some examples</a:t>
            </a:r>
          </a:p>
        </p:txBody>
      </p:sp>
    </p:spTree>
    <p:extLst>
      <p:ext uri="{BB962C8B-B14F-4D97-AF65-F5344CB8AC3E}">
        <p14:creationId xmlns:p14="http://schemas.microsoft.com/office/powerpoint/2010/main" val="26503937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E9329-E94B-2AE4-E701-9AF37D3A6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8DB329-2E0B-3665-C8CE-986ACF179E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>
                <a:hlinkClick r:id="rId2"/>
              </a:rPr>
              <a:t>https://superfastpython.com/thread-semaphore/</a:t>
            </a:r>
            <a:endParaRPr lang="en-US" dirty="0"/>
          </a:p>
          <a:p>
            <a:r>
              <a:rPr lang="en-US" dirty="0"/>
              <a:t>Using with over while True: </a:t>
            </a:r>
            <a:r>
              <a:rPr lang="en-US" dirty="0">
                <a:hlinkClick r:id="rId3"/>
              </a:rPr>
              <a:t>https://stackoverflow.com/a/48970754/4667934</a:t>
            </a:r>
            <a:endParaRPr lang="en-US" dirty="0"/>
          </a:p>
          <a:p>
            <a:r>
              <a:rPr lang="en-US" dirty="0"/>
              <a:t>To explain semaphore (bash) </a:t>
            </a:r>
            <a:r>
              <a:rPr lang="en-US" dirty="0">
                <a:hlinkClick r:id="rId4"/>
              </a:rPr>
              <a:t>https://www.howtogeek.com/devops/how-to-create-a-semaphore-in-bash/</a:t>
            </a:r>
            <a:r>
              <a:rPr lang="en-US" dirty="0"/>
              <a:t> </a:t>
            </a:r>
          </a:p>
          <a:p>
            <a:r>
              <a:rPr lang="en-US" dirty="0"/>
              <a:t>Using </a:t>
            </a:r>
            <a:r>
              <a:rPr lang="en-US" dirty="0" err="1"/>
              <a:t>asyncio</a:t>
            </a:r>
            <a:r>
              <a:rPr lang="en-US" dirty="0"/>
              <a:t> semaphore: </a:t>
            </a:r>
            <a:r>
              <a:rPr lang="en-US" dirty="0">
                <a:hlinkClick r:id="rId5"/>
              </a:rPr>
              <a:t>https://stackoverflow.com/a/64365795/4667934</a:t>
            </a:r>
            <a:endParaRPr lang="en-US" dirty="0"/>
          </a:p>
          <a:p>
            <a:r>
              <a:rPr lang="en-US" dirty="0"/>
              <a:t>A semaphore: </a:t>
            </a:r>
            <a:r>
              <a:rPr lang="en-US" dirty="0">
                <a:hlinkClick r:id="rId6"/>
              </a:rPr>
              <a:t>https://www.bogotobogo.com/python/Multithread/python_multithreading_Synchronization_Semaphore_Objects_Thread_Pool.php</a:t>
            </a:r>
            <a:r>
              <a:rPr lang="en-US" dirty="0"/>
              <a:t> </a:t>
            </a:r>
          </a:p>
          <a:p>
            <a:r>
              <a:rPr lang="en-US" dirty="0" err="1"/>
              <a:t>Powerpoint</a:t>
            </a:r>
            <a:r>
              <a:rPr lang="en-US"/>
              <a:t> on this ©: </a:t>
            </a:r>
            <a:r>
              <a:rPr lang="en-US">
                <a:hlinkClick r:id="rId7"/>
              </a:rPr>
              <a:t>https://courses.engr.illinois.edu/cs241/sp2012/lectures/23-inside_sem.pdf</a:t>
            </a:r>
            <a:r>
              <a:rPr lang="en-US"/>
              <a:t> 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66431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2BEED3-B951-446D-9BCF-554E5B5CF9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6670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Now: Homework is trying those with Reading and Appending</a:t>
            </a:r>
          </a:p>
        </p:txBody>
      </p:sp>
    </p:spTree>
    <p:extLst>
      <p:ext uri="{BB962C8B-B14F-4D97-AF65-F5344CB8AC3E}">
        <p14:creationId xmlns:p14="http://schemas.microsoft.com/office/powerpoint/2010/main" val="37733512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0603AE-96C1-BE74-72F7-692B0CA86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807ED1-9C7B-7AF2-A465-DDB2C18E38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Basic Mutex without events</a:t>
            </a:r>
          </a:p>
          <a:p>
            <a:r>
              <a:rPr lang="en-US" dirty="0"/>
              <a:t>Event/Reactive Programming Paradigm</a:t>
            </a:r>
          </a:p>
          <a:p>
            <a:r>
              <a:rPr lang="en-US" dirty="0"/>
              <a:t>Using Events with Mutex</a:t>
            </a:r>
          </a:p>
          <a:p>
            <a:r>
              <a:rPr lang="en-US" dirty="0"/>
              <a:t>Semaphore</a:t>
            </a:r>
          </a:p>
        </p:txBody>
      </p:sp>
    </p:spTree>
    <p:extLst>
      <p:ext uri="{BB962C8B-B14F-4D97-AF65-F5344CB8AC3E}">
        <p14:creationId xmlns:p14="http://schemas.microsoft.com/office/powerpoint/2010/main" val="32693190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1FD547-C916-D014-F227-B8E21C759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is a Mutex and what is its basic algorithm (non-exact)?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BFCF3E-D028-7913-92B9-12E07EE7DB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Staring with a Review</a:t>
            </a:r>
          </a:p>
        </p:txBody>
      </p:sp>
    </p:spTree>
    <p:extLst>
      <p:ext uri="{BB962C8B-B14F-4D97-AF65-F5344CB8AC3E}">
        <p14:creationId xmlns:p14="http://schemas.microsoft.com/office/powerpoint/2010/main" val="10713829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703C42-ABEE-4129-BC7E-63EADD1460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Version 1: Simple and Pure!</a:t>
            </a:r>
            <a:endParaRPr lang="en-US" b="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795A63D-EC6F-4347-8ACF-A6C214C09666}"/>
              </a:ext>
            </a:extLst>
          </p:cNvPr>
          <p:cNvSpPr/>
          <p:nvPr/>
        </p:nvSpPr>
        <p:spPr>
          <a:xfrm>
            <a:off x="1670154" y="1927157"/>
            <a:ext cx="6635646" cy="312827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5B4083-3B6B-4B73-B85C-94D675F7FE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995766"/>
            <a:ext cx="8229600" cy="3428999"/>
          </a:xfrm>
        </p:spPr>
        <p:txBody>
          <a:bodyPr>
            <a:normAutofit lnSpcReduction="10000"/>
          </a:bodyPr>
          <a:lstStyle/>
          <a:p>
            <a:pPr marL="1314450" lvl="3" indent="0">
              <a:buNone/>
            </a:pPr>
            <a:r>
              <a:rPr lang="en-US" sz="3600" dirty="0">
                <a:solidFill>
                  <a:schemeClr val="accent3">
                    <a:lumMod val="50000"/>
                  </a:schemeClr>
                </a:solidFill>
              </a:rPr>
              <a:t>#within thread</a:t>
            </a:r>
            <a:br>
              <a:rPr lang="en-US" sz="3600" dirty="0">
                <a:solidFill>
                  <a:schemeClr val="accent3">
                    <a:lumMod val="50000"/>
                  </a:schemeClr>
                </a:solidFill>
              </a:rPr>
            </a:br>
            <a:r>
              <a:rPr lang="en-US" sz="3600" dirty="0">
                <a:solidFill>
                  <a:schemeClr val="accent3">
                    <a:lumMod val="50000"/>
                  </a:schemeClr>
                </a:solidFill>
              </a:rPr>
              <a:t>while </a:t>
            </a:r>
            <a:r>
              <a:rPr lang="en-US" sz="3600" dirty="0" err="1">
                <a:solidFill>
                  <a:schemeClr val="accent3">
                    <a:lumMod val="50000"/>
                  </a:schemeClr>
                </a:solidFill>
              </a:rPr>
              <a:t>mutex_locked</a:t>
            </a:r>
            <a:r>
              <a:rPr lang="en-US" sz="3600" dirty="0">
                <a:solidFill>
                  <a:schemeClr val="accent3">
                    <a:lumMod val="50000"/>
                  </a:schemeClr>
                </a:solidFill>
              </a:rPr>
              <a:t>():</a:t>
            </a:r>
            <a:br>
              <a:rPr lang="en-US" sz="3600" dirty="0">
                <a:solidFill>
                  <a:schemeClr val="accent3">
                    <a:lumMod val="50000"/>
                  </a:schemeClr>
                </a:solidFill>
              </a:rPr>
            </a:br>
            <a:r>
              <a:rPr lang="en-US" sz="3600" dirty="0">
                <a:solidFill>
                  <a:schemeClr val="accent3">
                    <a:lumMod val="50000"/>
                  </a:schemeClr>
                </a:solidFill>
              </a:rPr>
              <a:t>    sleep(5)</a:t>
            </a:r>
            <a:br>
              <a:rPr lang="en-US" sz="3600" dirty="0">
                <a:solidFill>
                  <a:schemeClr val="accent3">
                    <a:lumMod val="50000"/>
                  </a:schemeClr>
                </a:solidFill>
              </a:rPr>
            </a:br>
            <a:r>
              <a:rPr lang="en-US" sz="3600" dirty="0" err="1">
                <a:solidFill>
                  <a:schemeClr val="accent3">
                    <a:lumMod val="50000"/>
                  </a:schemeClr>
                </a:solidFill>
              </a:rPr>
              <a:t>mutex.acquire</a:t>
            </a:r>
            <a:r>
              <a:rPr lang="en-US" sz="3600" dirty="0">
                <a:solidFill>
                  <a:schemeClr val="accent3">
                    <a:lumMod val="50000"/>
                  </a:schemeClr>
                </a:solidFill>
              </a:rPr>
              <a:t>()</a:t>
            </a:r>
            <a:br>
              <a:rPr lang="en-US" sz="3600" dirty="0">
                <a:solidFill>
                  <a:schemeClr val="accent3">
                    <a:lumMod val="50000"/>
                  </a:schemeClr>
                </a:solidFill>
              </a:rPr>
            </a:br>
            <a:r>
              <a:rPr lang="en-US" sz="3600" dirty="0">
                <a:solidFill>
                  <a:schemeClr val="accent3">
                    <a:lumMod val="50000"/>
                  </a:schemeClr>
                </a:solidFill>
              </a:rPr>
              <a:t># critical section</a:t>
            </a:r>
          </a:p>
          <a:p>
            <a:pPr marL="1314450" lvl="3" indent="0">
              <a:buNone/>
            </a:pPr>
            <a:r>
              <a:rPr lang="en-US" sz="3600" dirty="0" err="1">
                <a:solidFill>
                  <a:schemeClr val="accent3">
                    <a:lumMod val="50000"/>
                  </a:schemeClr>
                </a:solidFill>
              </a:rPr>
              <a:t>mutex.release</a:t>
            </a:r>
            <a:r>
              <a:rPr lang="en-US" sz="3600" dirty="0">
                <a:solidFill>
                  <a:schemeClr val="accent3">
                    <a:lumMod val="50000"/>
                  </a:schemeClr>
                </a:solidFill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7895617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703C42-ABEE-4129-BC7E-63EADD1460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Version 2: Spin Lock!</a:t>
            </a:r>
            <a:endParaRPr lang="en-US" b="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795A63D-EC6F-4347-8ACF-A6C214C09666}"/>
              </a:ext>
            </a:extLst>
          </p:cNvPr>
          <p:cNvSpPr/>
          <p:nvPr/>
        </p:nvSpPr>
        <p:spPr>
          <a:xfrm>
            <a:off x="1670154" y="1927157"/>
            <a:ext cx="6635646" cy="312827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5B4083-3B6B-4B73-B85C-94D675F7FE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995766"/>
            <a:ext cx="8229600" cy="3428999"/>
          </a:xfrm>
        </p:spPr>
        <p:txBody>
          <a:bodyPr>
            <a:normAutofit/>
          </a:bodyPr>
          <a:lstStyle/>
          <a:p>
            <a:pPr marL="1314450" lvl="3" indent="0">
              <a:buNone/>
            </a:pPr>
            <a:r>
              <a:rPr lang="en-US" sz="3600" dirty="0">
                <a:solidFill>
                  <a:schemeClr val="accent3">
                    <a:lumMod val="50000"/>
                  </a:schemeClr>
                </a:solidFill>
              </a:rPr>
              <a:t>#within thread</a:t>
            </a:r>
            <a:br>
              <a:rPr lang="en-US" sz="3600" dirty="0">
                <a:solidFill>
                  <a:schemeClr val="accent3">
                    <a:lumMod val="50000"/>
                  </a:schemeClr>
                </a:solidFill>
              </a:rPr>
            </a:br>
            <a:r>
              <a:rPr lang="en-US" sz="3600" dirty="0">
                <a:solidFill>
                  <a:schemeClr val="accent3">
                    <a:lumMod val="50000"/>
                  </a:schemeClr>
                </a:solidFill>
              </a:rPr>
              <a:t>while </a:t>
            </a:r>
            <a:r>
              <a:rPr lang="en-US" sz="3600" dirty="0" err="1">
                <a:solidFill>
                  <a:schemeClr val="accent3">
                    <a:lumMod val="50000"/>
                  </a:schemeClr>
                </a:solidFill>
              </a:rPr>
              <a:t>check_condition</a:t>
            </a:r>
            <a:r>
              <a:rPr lang="en-US" sz="3600" dirty="0">
                <a:solidFill>
                  <a:schemeClr val="accent3">
                    <a:lumMod val="50000"/>
                  </a:schemeClr>
                </a:solidFill>
              </a:rPr>
              <a:t>: continue</a:t>
            </a:r>
            <a:br>
              <a:rPr lang="en-US" sz="3600" dirty="0">
                <a:solidFill>
                  <a:schemeClr val="accent3">
                    <a:lumMod val="50000"/>
                  </a:schemeClr>
                </a:solidFill>
              </a:rPr>
            </a:br>
            <a:r>
              <a:rPr lang="en-US" sz="3600" dirty="0" err="1">
                <a:solidFill>
                  <a:schemeClr val="accent3">
                    <a:lumMod val="50000"/>
                  </a:schemeClr>
                </a:solidFill>
              </a:rPr>
              <a:t>mutex.acquire</a:t>
            </a:r>
            <a:r>
              <a:rPr lang="en-US" sz="3600" dirty="0">
                <a:solidFill>
                  <a:schemeClr val="accent3">
                    <a:lumMod val="50000"/>
                  </a:schemeClr>
                </a:solidFill>
              </a:rPr>
              <a:t>()</a:t>
            </a:r>
            <a:br>
              <a:rPr lang="en-US" sz="3600" dirty="0">
                <a:solidFill>
                  <a:schemeClr val="accent3">
                    <a:lumMod val="50000"/>
                  </a:schemeClr>
                </a:solidFill>
              </a:rPr>
            </a:br>
            <a:r>
              <a:rPr lang="en-US" sz="3600" dirty="0">
                <a:solidFill>
                  <a:schemeClr val="accent3">
                    <a:lumMod val="50000"/>
                  </a:schemeClr>
                </a:solidFill>
              </a:rPr>
              <a:t># critical section</a:t>
            </a:r>
          </a:p>
          <a:p>
            <a:pPr marL="1314450" lvl="3" indent="0">
              <a:buNone/>
            </a:pPr>
            <a:r>
              <a:rPr lang="en-US" sz="3600" dirty="0" err="1">
                <a:solidFill>
                  <a:schemeClr val="accent3">
                    <a:lumMod val="50000"/>
                  </a:schemeClr>
                </a:solidFill>
              </a:rPr>
              <a:t>mutex.release</a:t>
            </a:r>
            <a:r>
              <a:rPr lang="en-US" sz="3600" dirty="0">
                <a:solidFill>
                  <a:schemeClr val="accent3">
                    <a:lumMod val="50000"/>
                  </a:schemeClr>
                </a:solidFill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4710017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9144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E74E1C-FEA8-969F-A7C9-863B85949E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399" y="643467"/>
            <a:ext cx="8408193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So let’s build the first one: how do I make it a spin lock?</a:t>
            </a:r>
          </a:p>
        </p:txBody>
      </p:sp>
      <p:pic>
        <p:nvPicPr>
          <p:cNvPr id="5" name="jgreenwell@NuevoLenovo-G83_ ~_mutexfun 2022-10-20 07-41-16">
            <a:hlinkClick r:id="" action="ppaction://media"/>
            <a:extLst>
              <a:ext uri="{FF2B5EF4-FFF2-40B4-BE49-F238E27FC236}">
                <a16:creationId xmlns:a16="http://schemas.microsoft.com/office/drawing/2014/main" id="{411D5C76-592D-92CC-28BE-06849C0A5483}"/>
              </a:ext>
            </a:extLst>
          </p:cNvPr>
          <p:cNvPicPr>
            <a:picLocks noGrp="1" noChangeAspect="1"/>
          </p:cNvPicPr>
          <p:nvPr>
            <p:ph sz="half"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83327" y="1675227"/>
            <a:ext cx="7777345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095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241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615CB-87E8-4F75-9B14-AA48E5CB8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What’s reactive programming &amp; this sub paradigm: Event-based?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86E401-C227-4B1A-A4D3-D940371CAD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Reactive programming is a paradigm that focuses on </a:t>
            </a:r>
            <a:r>
              <a:rPr lang="en-US" b="1" dirty="0"/>
              <a:t>reacting</a:t>
            </a:r>
            <a:r>
              <a:rPr lang="en-US" dirty="0"/>
              <a:t> to data changes:</a:t>
            </a:r>
          </a:p>
          <a:p>
            <a:pPr lvl="1"/>
            <a:r>
              <a:rPr lang="en-US" dirty="0"/>
              <a:t>So a class with “</a:t>
            </a:r>
            <a:r>
              <a:rPr lang="en-US" dirty="0" err="1"/>
              <a:t>getValues</a:t>
            </a:r>
            <a:r>
              <a:rPr lang="en-US" dirty="0"/>
              <a:t>” method and perform some task when the values returned changes.</a:t>
            </a:r>
          </a:p>
          <a:p>
            <a:r>
              <a:rPr lang="en-US" dirty="0"/>
              <a:t>Event based programming is a sub-paradigm of this that: (well, what do you think?):</a:t>
            </a:r>
          </a:p>
          <a:p>
            <a:pPr lvl="1"/>
            <a:r>
              <a:rPr lang="en-US" dirty="0"/>
              <a:t>Is based on an </a:t>
            </a:r>
            <a:r>
              <a:rPr lang="en-US" b="1" dirty="0"/>
              <a:t>event, including:</a:t>
            </a:r>
          </a:p>
          <a:p>
            <a:pPr lvl="2"/>
            <a:r>
              <a:rPr lang="en-US" dirty="0"/>
              <a:t>GUI events (clicks, on-mouse-over, on-focus, tab-events,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Signal Processing Events (Audio, camera, GPS/Gyroscope change)</a:t>
            </a:r>
          </a:p>
          <a:p>
            <a:pPr lvl="2"/>
            <a:r>
              <a:rPr lang="en-US" dirty="0"/>
              <a:t>Device Drivers (USB ports rather famously)</a:t>
            </a:r>
          </a:p>
          <a:p>
            <a:r>
              <a:rPr lang="en-US" dirty="0"/>
              <a:t>We’ve already used an event – do you know what it was?</a:t>
            </a:r>
          </a:p>
        </p:txBody>
      </p:sp>
    </p:spTree>
    <p:extLst>
      <p:ext uri="{BB962C8B-B14F-4D97-AF65-F5344CB8AC3E}">
        <p14:creationId xmlns:p14="http://schemas.microsoft.com/office/powerpoint/2010/main" val="2886760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06385-DA69-4EB7-9AEE-B1C148A8E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Event based programming can call for a special </a:t>
            </a:r>
            <a:r>
              <a:rPr lang="en-US" u="sng" dirty="0"/>
              <a:t>design pattern </a:t>
            </a:r>
            <a:r>
              <a:rPr lang="en-US" dirty="0"/>
              <a:t>called “MVC”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3287C-C58A-422B-9CA5-27DF66E615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68580" tIns="34290" rIns="68580" bIns="34290" rtlCol="0" anchor="t">
            <a:normAutofit fontScale="85000" lnSpcReduction="10000"/>
          </a:bodyPr>
          <a:lstStyle/>
          <a:p>
            <a:pPr marL="287655" indent="-287655"/>
            <a:r>
              <a:rPr lang="en-US" dirty="0"/>
              <a:t>MVC = Model-View-Controller (look at the first JavaFX program you made – which of these do you see?)</a:t>
            </a:r>
          </a:p>
          <a:p>
            <a:pPr lvl="1" indent="-287655"/>
            <a:r>
              <a:rPr lang="en-US" dirty="0"/>
              <a:t>What do you think the View is?</a:t>
            </a:r>
          </a:p>
          <a:p>
            <a:pPr lvl="2" indent="-287655"/>
            <a:r>
              <a:rPr lang="en-US" dirty="0"/>
              <a:t>Correct it is the UI (the visual part of the program)</a:t>
            </a:r>
          </a:p>
          <a:p>
            <a:pPr lvl="3" indent="-287655"/>
            <a:r>
              <a:rPr lang="en-US" dirty="0"/>
              <a:t>In this case the XML &amp; CSS files</a:t>
            </a:r>
          </a:p>
          <a:p>
            <a:pPr lvl="1" indent="-287655"/>
            <a:r>
              <a:rPr lang="en-US" dirty="0"/>
              <a:t>How about the controls &amp; models?</a:t>
            </a:r>
          </a:p>
          <a:p>
            <a:pPr marL="287655" indent="-287655"/>
            <a:r>
              <a:rPr lang="en-US" b="1" dirty="0"/>
              <a:t>Controller</a:t>
            </a:r>
            <a:r>
              <a:rPr lang="en-US" dirty="0"/>
              <a:t> acts as an interface between View and Model. Controller intercepts all the incoming requests.</a:t>
            </a:r>
          </a:p>
          <a:p>
            <a:pPr marL="287655" indent="-287655"/>
            <a:r>
              <a:rPr lang="en-US" b="1" dirty="0"/>
              <a:t>Model</a:t>
            </a:r>
            <a:r>
              <a:rPr lang="en-US" dirty="0"/>
              <a:t> represents the state of the application i.e. data. It may have business logic.</a:t>
            </a:r>
          </a:p>
          <a:p>
            <a:pPr lvl="1" indent="-287655"/>
            <a:endParaRPr lang="en-US" dirty="0"/>
          </a:p>
          <a:p>
            <a:pPr marL="287655" indent="-287655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5054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9144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E74E1C-FEA8-969F-A7C9-863B85949E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399" y="643467"/>
            <a:ext cx="8408193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So let’s edit and add an event</a:t>
            </a:r>
          </a:p>
        </p:txBody>
      </p:sp>
      <p:pic>
        <p:nvPicPr>
          <p:cNvPr id="6" name="jgreenwell@NuevoLenovo-G83_ ~_semaphorefun 2022-10-20 07-54-13">
            <a:hlinkClick r:id="" action="ppaction://media"/>
            <a:extLst>
              <a:ext uri="{FF2B5EF4-FFF2-40B4-BE49-F238E27FC236}">
                <a16:creationId xmlns:a16="http://schemas.microsoft.com/office/drawing/2014/main" id="{3C068F29-1196-EA28-A139-B9343FB7863E}"/>
              </a:ext>
            </a:extLst>
          </p:cNvPr>
          <p:cNvPicPr>
            <a:picLocks noGrp="1" noChangeAspect="1"/>
          </p:cNvPicPr>
          <p:nvPr>
            <p:ph sz="half"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83327" y="1675227"/>
            <a:ext cx="7777345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002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575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</TotalTime>
  <Words>470</Words>
  <Application>Microsoft Office PowerPoint</Application>
  <PresentationFormat>On-screen Show (4:3)</PresentationFormat>
  <Paragraphs>40</Paragraphs>
  <Slides>11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Calibri</vt:lpstr>
      <vt:lpstr>Office Theme</vt:lpstr>
      <vt:lpstr>Building a Mutex with Python is easy – let’s try some examples</vt:lpstr>
      <vt:lpstr>Sections</vt:lpstr>
      <vt:lpstr>What is a Mutex and what is its basic algorithm (non-exact)?</vt:lpstr>
      <vt:lpstr>Version 1: Simple and Pure!</vt:lpstr>
      <vt:lpstr>Version 2: Spin Lock!</vt:lpstr>
      <vt:lpstr>So let’s build the first one: how do I make it a spin lock?</vt:lpstr>
      <vt:lpstr>What’s reactive programming &amp; this sub paradigm: Event-based?</vt:lpstr>
      <vt:lpstr>Event based programming can call for a special design pattern called “MVC”</vt:lpstr>
      <vt:lpstr>So let’s edit and add an event</vt:lpstr>
      <vt:lpstr>PowerPoint Presentation</vt:lpstr>
      <vt:lpstr>Now: Homework is trying those with Reading and Appending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COP 2006: Intro to Programming</dc:title>
  <dc:creator>Greenwell, Josiah</dc:creator>
  <cp:lastModifiedBy>Josiah G</cp:lastModifiedBy>
  <cp:revision>4</cp:revision>
  <dcterms:created xsi:type="dcterms:W3CDTF">2020-03-05T16:43:22Z</dcterms:created>
  <dcterms:modified xsi:type="dcterms:W3CDTF">2022-10-20T12:04:06Z</dcterms:modified>
</cp:coreProperties>
</file>